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2" r:id="rId4"/>
    <p:sldId id="283" r:id="rId5"/>
    <p:sldId id="258" r:id="rId6"/>
    <p:sldId id="260" r:id="rId7"/>
    <p:sldId id="261" r:id="rId8"/>
    <p:sldId id="263" r:id="rId9"/>
    <p:sldId id="264" r:id="rId10"/>
    <p:sldId id="265" r:id="rId11"/>
    <p:sldId id="266" r:id="rId12"/>
    <p:sldId id="267" r:id="rId13"/>
    <p:sldId id="268" r:id="rId14"/>
    <p:sldId id="269" r:id="rId15"/>
    <p:sldId id="281" r:id="rId16"/>
    <p:sldId id="270" r:id="rId17"/>
    <p:sldId id="275" r:id="rId18"/>
    <p:sldId id="271" r:id="rId19"/>
    <p:sldId id="272" r:id="rId20"/>
    <p:sldId id="273" r:id="rId21"/>
    <p:sldId id="274" r:id="rId22"/>
    <p:sldId id="277" r:id="rId23"/>
    <p:sldId id="278" r:id="rId24"/>
    <p:sldId id="279" r:id="rId25"/>
    <p:sldId id="284" r:id="rId26"/>
    <p:sldId id="280"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93EB0259-49F4-4226-8B43-438E5E66CBDD}" type="datetimeFigureOut">
              <a:rPr lang="es-ES" smtClean="0"/>
              <a:pPr/>
              <a:t>08/09/2021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F6BFC7C3-1EF5-41B9-AE05-B3BC353D3BE2}"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3EB0259-49F4-4226-8B43-438E5E66CBDD}" type="datetimeFigureOut">
              <a:rPr lang="es-ES" smtClean="0"/>
              <a:pPr/>
              <a:t>08/09/2021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6BFC7C3-1EF5-41B9-AE05-B3BC353D3BE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3EB0259-49F4-4226-8B43-438E5E66CBDD}" type="datetimeFigureOut">
              <a:rPr lang="es-ES" smtClean="0"/>
              <a:pPr/>
              <a:t>08/09/2021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6BFC7C3-1EF5-41B9-AE05-B3BC353D3BE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3EB0259-49F4-4226-8B43-438E5E66CBDD}" type="datetimeFigureOut">
              <a:rPr lang="es-ES" smtClean="0"/>
              <a:pPr/>
              <a:t>08/09/2021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6BFC7C3-1EF5-41B9-AE05-B3BC353D3BE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3EB0259-49F4-4226-8B43-438E5E66CBDD}" type="datetimeFigureOut">
              <a:rPr lang="es-ES" smtClean="0"/>
              <a:pPr/>
              <a:t>08/09/2021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6BFC7C3-1EF5-41B9-AE05-B3BC353D3BE2}"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3EB0259-49F4-4226-8B43-438E5E66CBDD}" type="datetimeFigureOut">
              <a:rPr lang="es-ES" smtClean="0"/>
              <a:pPr/>
              <a:t>08/09/2021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6BFC7C3-1EF5-41B9-AE05-B3BC353D3BE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3EB0259-49F4-4226-8B43-438E5E66CBDD}" type="datetimeFigureOut">
              <a:rPr lang="es-ES" smtClean="0"/>
              <a:pPr/>
              <a:t>08/09/2021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6BFC7C3-1EF5-41B9-AE05-B3BC353D3BE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3EB0259-49F4-4226-8B43-438E5E66CBDD}" type="datetimeFigureOut">
              <a:rPr lang="es-ES" smtClean="0"/>
              <a:pPr/>
              <a:t>08/09/2021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6BFC7C3-1EF5-41B9-AE05-B3BC353D3BE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3EB0259-49F4-4226-8B43-438E5E66CBDD}" type="datetimeFigureOut">
              <a:rPr lang="es-ES" smtClean="0"/>
              <a:pPr/>
              <a:t>08/09/2021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6BFC7C3-1EF5-41B9-AE05-B3BC353D3BE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3EB0259-49F4-4226-8B43-438E5E66CBDD}" type="datetimeFigureOut">
              <a:rPr lang="es-ES" smtClean="0"/>
              <a:pPr/>
              <a:t>08/09/2021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6BFC7C3-1EF5-41B9-AE05-B3BC353D3BE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3EB0259-49F4-4226-8B43-438E5E66CBDD}" type="datetimeFigureOut">
              <a:rPr lang="es-ES" smtClean="0"/>
              <a:pPr/>
              <a:t>08/09/2021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F6BFC7C3-1EF5-41B9-AE05-B3BC353D3BE2}"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EB0259-49F4-4226-8B43-438E5E66CBDD}" type="datetimeFigureOut">
              <a:rPr lang="es-ES" smtClean="0"/>
              <a:pPr/>
              <a:t>08/09/2021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BFC7C3-1EF5-41B9-AE05-B3BC353D3BE2}"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ctrTitle"/>
          </p:nvPr>
        </p:nvSpPr>
        <p:spPr>
          <a:xfrm>
            <a:off x="1043608" y="3429000"/>
            <a:ext cx="7772400" cy="1470025"/>
          </a:xfrm>
        </p:spPr>
        <p:txBody>
          <a:bodyPr>
            <a:normAutofit fontScale="90000"/>
          </a:bodyPr>
          <a:lstStyle/>
          <a:p>
            <a:r>
              <a:rPr lang="es-ES" b="1" dirty="0" smtClean="0">
                <a:solidFill>
                  <a:schemeClr val="bg1"/>
                </a:solidFill>
              </a:rPr>
              <a:t>                                   </a:t>
            </a:r>
            <a:br>
              <a:rPr lang="es-ES" b="1" dirty="0" smtClean="0">
                <a:solidFill>
                  <a:schemeClr val="bg1"/>
                </a:solidFill>
              </a:rPr>
            </a:br>
            <a:r>
              <a:rPr lang="es-ES" b="1" dirty="0">
                <a:solidFill>
                  <a:schemeClr val="bg1"/>
                </a:solidFill>
              </a:rPr>
              <a:t> </a:t>
            </a:r>
            <a:r>
              <a:rPr lang="es-ES" b="1" dirty="0" smtClean="0">
                <a:solidFill>
                  <a:schemeClr val="bg1"/>
                </a:solidFill>
              </a:rPr>
              <a:t>                                    CEIP NARIXA</a:t>
            </a:r>
            <a:endParaRPr lang="es-ES" b="1" dirty="0">
              <a:solidFill>
                <a:schemeClr val="bg1"/>
              </a:solidFill>
            </a:endParaRPr>
          </a:p>
        </p:txBody>
      </p:sp>
      <p:sp>
        <p:nvSpPr>
          <p:cNvPr id="3" name="2 Subtítulo"/>
          <p:cNvSpPr>
            <a:spLocks noGrp="1"/>
          </p:cNvSpPr>
          <p:nvPr>
            <p:ph type="subTitle" idx="1"/>
          </p:nvPr>
        </p:nvSpPr>
        <p:spPr/>
        <p:txBody>
          <a:bodyPr/>
          <a:lstStyle/>
          <a:p>
            <a:r>
              <a:rPr lang="es-ES" dirty="0" smtClean="0"/>
              <a:t>PARA EL PROFESORADO</a:t>
            </a:r>
            <a:endParaRPr lang="es-ES" dirty="0"/>
          </a:p>
        </p:txBody>
      </p:sp>
      <p:pic>
        <p:nvPicPr>
          <p:cNvPr id="1026" name="Picture 2"/>
          <p:cNvPicPr>
            <a:picLocks noChangeAspect="1" noChangeArrowheads="1"/>
          </p:cNvPicPr>
          <p:nvPr/>
        </p:nvPicPr>
        <p:blipFill>
          <a:blip r:embed="rId2" cstate="print"/>
          <a:srcRect/>
          <a:stretch>
            <a:fillRect/>
          </a:stretch>
        </p:blipFill>
        <p:spPr bwMode="auto">
          <a:xfrm>
            <a:off x="0" y="0"/>
            <a:ext cx="9144000" cy="6597352"/>
          </a:xfrm>
          <a:prstGeom prst="rect">
            <a:avLst/>
          </a:prstGeom>
          <a:noFill/>
          <a:ln w="9525">
            <a:noFill/>
            <a:miter lim="800000"/>
            <a:headEnd/>
            <a:tailEnd/>
          </a:ln>
        </p:spPr>
      </p:pic>
      <p:sp>
        <p:nvSpPr>
          <p:cNvPr id="7" name="6 CuadroTexto"/>
          <p:cNvSpPr txBox="1"/>
          <p:nvPr/>
        </p:nvSpPr>
        <p:spPr>
          <a:xfrm>
            <a:off x="611560" y="5805264"/>
            <a:ext cx="7128792" cy="707886"/>
          </a:xfrm>
          <a:prstGeom prst="rect">
            <a:avLst/>
          </a:prstGeom>
          <a:noFill/>
        </p:spPr>
        <p:txBody>
          <a:bodyPr wrap="square" rtlCol="0">
            <a:spAutoFit/>
          </a:bodyPr>
          <a:lstStyle/>
          <a:p>
            <a:r>
              <a:rPr lang="es-ES" sz="4000" b="1" dirty="0" smtClean="0">
                <a:solidFill>
                  <a:schemeClr val="bg1"/>
                </a:solidFill>
              </a:rPr>
              <a:t>CEIP NARIXA CURSO 21-22</a:t>
            </a:r>
            <a:endParaRPr lang="es-ES" sz="4000" b="1" dirty="0">
              <a:solidFill>
                <a:schemeClr val="bg1"/>
              </a:solidFill>
            </a:endParaRPr>
          </a:p>
        </p:txBody>
      </p:sp>
    </p:spTree>
  </p:cSld>
  <p:clrMapOvr>
    <a:masterClrMapping/>
  </p:clrMapOvr>
  <p:transition advTm="2088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b="1" dirty="0" smtClean="0"/>
              <a:t>Entradas y salidas del centro </a:t>
            </a:r>
            <a:endParaRPr lang="es-ES" b="1" dirty="0"/>
          </a:p>
        </p:txBody>
      </p:sp>
      <p:sp>
        <p:nvSpPr>
          <p:cNvPr id="3" name="2 Marcador de contenido"/>
          <p:cNvSpPr>
            <a:spLocks noGrp="1"/>
          </p:cNvSpPr>
          <p:nvPr>
            <p:ph idx="1"/>
          </p:nvPr>
        </p:nvSpPr>
        <p:spPr/>
        <p:txBody>
          <a:bodyPr>
            <a:normAutofit lnSpcReduction="10000"/>
          </a:bodyPr>
          <a:lstStyle/>
          <a:p>
            <a:r>
              <a:rPr lang="es-ES" dirty="0" smtClean="0"/>
              <a:t>Educación Infantil entrará y saldrá por la puerta de la calle Echegaray. Las familias no podrán entrar al centro.</a:t>
            </a:r>
          </a:p>
          <a:p>
            <a:r>
              <a:rPr lang="es-ES" dirty="0" smtClean="0"/>
              <a:t>En primaria las puertas serán dos, la del Parking y la del supermercado </a:t>
            </a:r>
            <a:r>
              <a:rPr lang="es-ES" dirty="0" err="1" smtClean="0"/>
              <a:t>Iranzo</a:t>
            </a:r>
            <a:r>
              <a:rPr lang="es-ES" dirty="0" smtClean="0"/>
              <a:t>, las familias de primaria no podrán entrar  al centro.</a:t>
            </a:r>
          </a:p>
          <a:p>
            <a:r>
              <a:rPr lang="es-ES" dirty="0" smtClean="0"/>
              <a:t>1º, 2º y 3º curso entrarán por la puerta del supermercado </a:t>
            </a:r>
            <a:r>
              <a:rPr lang="es-ES" dirty="0" err="1" smtClean="0"/>
              <a:t>Iranzo</a:t>
            </a:r>
            <a:r>
              <a:rPr lang="es-ES" dirty="0" smtClean="0"/>
              <a:t> y entrarán al edificio por el porche del patio</a:t>
            </a:r>
          </a:p>
          <a:p>
            <a:r>
              <a:rPr lang="es-ES" dirty="0" smtClean="0"/>
              <a:t>4º, 5º y 6º entrarán por la puerta del parking y entrarán al edificio por el hall .</a:t>
            </a:r>
            <a:endParaRPr lang="es-ES" dirty="0"/>
          </a:p>
        </p:txBody>
      </p:sp>
    </p:spTree>
  </p:cSld>
  <p:clrMapOvr>
    <a:masterClrMapping/>
  </p:clrMapOvr>
  <p:transition advTm="44718"/>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lstStyle/>
          <a:p>
            <a:pPr algn="ctr"/>
            <a:r>
              <a:rPr lang="es-ES" dirty="0" smtClean="0"/>
              <a:t>ENTRADAS DEL ALUMNADO</a:t>
            </a:r>
            <a:endParaRPr lang="es-ES" dirty="0"/>
          </a:p>
        </p:txBody>
      </p:sp>
      <p:sp>
        <p:nvSpPr>
          <p:cNvPr id="3" name="2 Marcador de contenido"/>
          <p:cNvSpPr>
            <a:spLocks noGrp="1"/>
          </p:cNvSpPr>
          <p:nvPr>
            <p:ph idx="1"/>
          </p:nvPr>
        </p:nvSpPr>
        <p:spPr>
          <a:xfrm>
            <a:off x="457200" y="1412776"/>
            <a:ext cx="8229600" cy="4911824"/>
          </a:xfrm>
        </p:spPr>
        <p:txBody>
          <a:bodyPr>
            <a:noAutofit/>
          </a:bodyPr>
          <a:lstStyle/>
          <a:p>
            <a:r>
              <a:rPr lang="es-ES" sz="2000" dirty="0" smtClean="0"/>
              <a:t>El profesor responsable de cada grupo de alumnos los recibirá y distribuirá gel </a:t>
            </a:r>
            <a:r>
              <a:rPr lang="es-ES" sz="2000" dirty="0" err="1" smtClean="0"/>
              <a:t>hidroalcohólico</a:t>
            </a:r>
            <a:r>
              <a:rPr lang="es-ES" sz="2000" dirty="0" smtClean="0"/>
              <a:t> para el lavado de manos  y tomará la temperatura. </a:t>
            </a:r>
          </a:p>
          <a:p>
            <a:r>
              <a:rPr lang="es-ES" sz="2000" dirty="0" smtClean="0"/>
              <a:t>El alumnado, una vez lavadas las manos, se colocará en fila en el pasillo de entrada en las marcas realizadas al efecto para respetar la distancia de seguridad. En caso de lluvia, se preverá la zona y procedimiento de entrada del alumnado, dependiendo de la estructura y disposición del Centro.</a:t>
            </a:r>
          </a:p>
          <a:p>
            <a:r>
              <a:rPr lang="es-ES" sz="2000" dirty="0" smtClean="0"/>
              <a:t>Como norma general, se permitirá a cada alumno acceder al centro con una botella de agua, mascarilla colocada, una bolsita con otra de repuesto y la comida de media mañana.</a:t>
            </a:r>
          </a:p>
          <a:p>
            <a:r>
              <a:rPr lang="es-ES" sz="2000" dirty="0" smtClean="0"/>
              <a:t>Una vez que hayan entrado todo el grupo, el profesor accederá con ellos al aula.</a:t>
            </a:r>
          </a:p>
          <a:p>
            <a:r>
              <a:rPr lang="es-ES" sz="2000" dirty="0" smtClean="0"/>
              <a:t>Si hay varios hermanos, entrarán los hermanos siguiendo el horario del primer hermano.</a:t>
            </a:r>
            <a:endParaRPr lang="es-ES" sz="2000" dirty="0"/>
          </a:p>
        </p:txBody>
      </p:sp>
    </p:spTree>
  </p:cSld>
  <p:clrMapOvr>
    <a:masterClrMapping/>
  </p:clrMapOvr>
  <p:transition advTm="4582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HORARIOS DE ENTRADAS Y SALIDAS  INFANTIL</a:t>
            </a:r>
            <a:endParaRPr lang="es-ES" dirty="0"/>
          </a:p>
        </p:txBody>
      </p:sp>
      <p:sp>
        <p:nvSpPr>
          <p:cNvPr id="3" name="2 Marcador de contenido"/>
          <p:cNvSpPr>
            <a:spLocks noGrp="1"/>
          </p:cNvSpPr>
          <p:nvPr>
            <p:ph idx="1"/>
          </p:nvPr>
        </p:nvSpPr>
        <p:spPr/>
        <p:txBody>
          <a:bodyPr/>
          <a:lstStyle/>
          <a:p>
            <a:r>
              <a:rPr lang="es-ES" dirty="0" smtClean="0"/>
              <a:t>Los alumnos/as de 4 años entrarán a las 9h y saldrán a las 14:00h</a:t>
            </a:r>
          </a:p>
          <a:p>
            <a:r>
              <a:rPr lang="es-ES" dirty="0" smtClean="0"/>
              <a:t>Los alumnos/as de 5 años entrarán a las 9:05h y saldrán a las 14:05h</a:t>
            </a:r>
          </a:p>
          <a:p>
            <a:r>
              <a:rPr lang="es-ES" dirty="0" smtClean="0"/>
              <a:t>Los alumnos/as de 3 años entrarán a las 9:10h y saldrán a las </a:t>
            </a:r>
            <a:r>
              <a:rPr lang="es-ES" dirty="0" smtClean="0"/>
              <a:t>14:10h.</a:t>
            </a:r>
          </a:p>
          <a:p>
            <a:r>
              <a:rPr lang="es-ES" dirty="0" smtClean="0"/>
              <a:t>Cada grupo hará la fila dentro del patio de infantil cuando sea su turno </a:t>
            </a:r>
            <a:r>
              <a:rPr lang="es-ES" smtClean="0"/>
              <a:t>de entrada. </a:t>
            </a:r>
            <a:endParaRPr lang="es-ES" dirty="0" smtClean="0"/>
          </a:p>
          <a:p>
            <a:endParaRPr lang="es-ES" dirty="0"/>
          </a:p>
        </p:txBody>
      </p:sp>
    </p:spTree>
  </p:cSld>
  <p:clrMapOvr>
    <a:masterClrMapping/>
  </p:clrMapOvr>
  <p:transition advTm="26208"/>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HORARIO ENTRADAS Y SALIDAS PRIMARIA</a:t>
            </a:r>
            <a:endParaRPr lang="es-ES" b="1" dirty="0"/>
          </a:p>
        </p:txBody>
      </p:sp>
      <p:sp>
        <p:nvSpPr>
          <p:cNvPr id="3" name="2 Marcador de contenido"/>
          <p:cNvSpPr>
            <a:spLocks noGrp="1"/>
          </p:cNvSpPr>
          <p:nvPr>
            <p:ph idx="1"/>
          </p:nvPr>
        </p:nvSpPr>
        <p:spPr/>
        <p:txBody>
          <a:bodyPr>
            <a:normAutofit fontScale="85000" lnSpcReduction="20000"/>
          </a:bodyPr>
          <a:lstStyle/>
          <a:p>
            <a:r>
              <a:rPr lang="es-ES" sz="3000" dirty="0" smtClean="0"/>
              <a:t>Los alumnos/as de 1º entrarán a las 9 y saldrán a las 14.00h Puerta del supermercado </a:t>
            </a:r>
            <a:r>
              <a:rPr lang="es-ES" sz="3000" dirty="0" err="1" smtClean="0"/>
              <a:t>Iranzo</a:t>
            </a:r>
            <a:endParaRPr lang="es-ES" sz="3000" dirty="0" smtClean="0"/>
          </a:p>
          <a:p>
            <a:r>
              <a:rPr lang="es-ES" sz="3000" dirty="0" smtClean="0"/>
              <a:t>Los alumnos/as de 2º entrarán a las 9:05h y saldrán a  las 14.05h. Puerta del supermercado </a:t>
            </a:r>
            <a:r>
              <a:rPr lang="es-ES" sz="3000" dirty="0" err="1" smtClean="0"/>
              <a:t>Iranzo</a:t>
            </a:r>
            <a:endParaRPr lang="es-ES" sz="3000" dirty="0" smtClean="0"/>
          </a:p>
          <a:p>
            <a:r>
              <a:rPr lang="es-ES" sz="3000" dirty="0" smtClean="0"/>
              <a:t>Los alumnos/as de 3º entrarán a las 9.10h y saldrán a las 14.10h . Puerta del supermercado </a:t>
            </a:r>
            <a:r>
              <a:rPr lang="es-ES" sz="3000" dirty="0" err="1" smtClean="0"/>
              <a:t>Iranzo</a:t>
            </a:r>
            <a:endParaRPr lang="es-ES" sz="3000" dirty="0" smtClean="0"/>
          </a:p>
          <a:p>
            <a:r>
              <a:rPr lang="es-ES" sz="3000" dirty="0" smtClean="0"/>
              <a:t>Los alumnos/as de 4º entrarán a las 9:00h y saldrán a las 14h Puerta del Parking</a:t>
            </a:r>
          </a:p>
          <a:p>
            <a:r>
              <a:rPr lang="es-ES" sz="3000" dirty="0" smtClean="0"/>
              <a:t>Los alumnos/as de 5º entrarán a las 9:05 y saldrán a las 14.05h. Puerta del Parking</a:t>
            </a:r>
          </a:p>
          <a:p>
            <a:r>
              <a:rPr lang="es-ES" sz="3000" dirty="0" smtClean="0"/>
              <a:t>Los alumnos/as de 6º entrarán a las 9:10 y saldrán a las 14:10h</a:t>
            </a:r>
            <a:r>
              <a:rPr lang="es-ES" dirty="0" smtClean="0"/>
              <a:t>. Puerta del Parking.</a:t>
            </a:r>
            <a:endParaRPr lang="es-ES" dirty="0"/>
          </a:p>
        </p:txBody>
      </p:sp>
    </p:spTree>
  </p:cSld>
  <p:clrMapOvr>
    <a:masterClrMapping/>
  </p:clrMapOvr>
  <p:transition advTm="42158"/>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ZONAS DE RECREO PRIMARIA</a:t>
            </a:r>
            <a:endParaRPr lang="es-ES" dirty="0"/>
          </a:p>
        </p:txBody>
      </p:sp>
      <p:pic>
        <p:nvPicPr>
          <p:cNvPr id="4" name="3 Marcador de contenido" descr="Scan0001.jpg"/>
          <p:cNvPicPr>
            <a:picLocks noGrp="1" noChangeAspect="1"/>
          </p:cNvPicPr>
          <p:nvPr>
            <p:ph idx="1"/>
          </p:nvPr>
        </p:nvPicPr>
        <p:blipFill>
          <a:blip r:embed="rId2" cstate="print"/>
          <a:stretch>
            <a:fillRect/>
          </a:stretch>
        </p:blipFill>
        <p:spPr>
          <a:xfrm rot="16200000">
            <a:off x="2155169" y="13182"/>
            <a:ext cx="5013176" cy="8676457"/>
          </a:xfrm>
        </p:spPr>
      </p:pic>
    </p:spTree>
  </p:cSld>
  <p:clrMapOvr>
    <a:masterClrMapping/>
  </p:clrMapOvr>
  <p:transition advTm="22418"/>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0"/>
            <a:ext cx="8229600" cy="1143000"/>
          </a:xfrm>
        </p:spPr>
        <p:txBody>
          <a:bodyPr/>
          <a:lstStyle/>
          <a:p>
            <a:r>
              <a:rPr lang="es-ES" dirty="0" smtClean="0"/>
              <a:t>ZONA DE RECREO DE INFANTIL</a:t>
            </a:r>
            <a:endParaRPr lang="es-ES" dirty="0"/>
          </a:p>
        </p:txBody>
      </p:sp>
      <p:pic>
        <p:nvPicPr>
          <p:cNvPr id="4" name="3 Marcador de contenido" descr="Diapositiva1"/>
          <p:cNvPicPr>
            <a:picLocks noGrp="1"/>
          </p:cNvPicPr>
          <p:nvPr>
            <p:ph idx="1"/>
          </p:nvPr>
        </p:nvPicPr>
        <p:blipFill>
          <a:blip r:embed="rId2" cstate="print"/>
          <a:srcRect/>
          <a:stretch>
            <a:fillRect/>
          </a:stretch>
        </p:blipFill>
        <p:spPr>
          <a:xfrm>
            <a:off x="395536" y="1484785"/>
            <a:ext cx="8352928" cy="5040560"/>
          </a:xfrm>
          <a:prstGeom prst="rect">
            <a:avLst/>
          </a:prstGeom>
          <a:noFill/>
          <a:ln>
            <a:noFill/>
            <a:prstDash/>
          </a:ln>
        </p:spPr>
      </p:pic>
    </p:spTree>
  </p:cSld>
  <p:clrMapOvr>
    <a:masterClrMapping/>
  </p:clrMapOvr>
  <p:transition advTm="9358"/>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RECREO</a:t>
            </a:r>
            <a:endParaRPr lang="es-ES" dirty="0"/>
          </a:p>
        </p:txBody>
      </p:sp>
      <p:sp>
        <p:nvSpPr>
          <p:cNvPr id="3" name="2 Marcador de contenido"/>
          <p:cNvSpPr>
            <a:spLocks noGrp="1"/>
          </p:cNvSpPr>
          <p:nvPr>
            <p:ph idx="1"/>
          </p:nvPr>
        </p:nvSpPr>
        <p:spPr/>
        <p:txBody>
          <a:bodyPr/>
          <a:lstStyle/>
          <a:p>
            <a:r>
              <a:rPr lang="es-ES" dirty="0" smtClean="0"/>
              <a:t>Los alumnos/as deberán tener su botella de agua y las fuentes se anularán.</a:t>
            </a:r>
          </a:p>
          <a:p>
            <a:r>
              <a:rPr lang="es-ES" dirty="0" smtClean="0"/>
              <a:t>Preferentemente el alumnado comerá en el aula, para no manipular los residuos en el patio y tocar los contenedores.  </a:t>
            </a:r>
          </a:p>
          <a:p>
            <a:r>
              <a:rPr lang="es-ES" dirty="0" smtClean="0"/>
              <a:t>Cada sector estará vigilado por los dos tutores y alguien más de refuerzo. Cada semana se rotará de sector para que todo el alumnado pueda disfrutar de todos los sectores.</a:t>
            </a:r>
            <a:endParaRPr lang="es-ES" dirty="0"/>
          </a:p>
        </p:txBody>
      </p:sp>
    </p:spTree>
  </p:cSld>
  <p:clrMapOvr>
    <a:masterClrMapping/>
  </p:clrMapOvr>
  <p:transition advTm="26818"/>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HORARIOS RECREO</a:t>
            </a:r>
            <a:endParaRPr lang="es-ES" dirty="0"/>
          </a:p>
        </p:txBody>
      </p:sp>
      <p:sp>
        <p:nvSpPr>
          <p:cNvPr id="3" name="2 Marcador de contenido"/>
          <p:cNvSpPr>
            <a:spLocks noGrp="1"/>
          </p:cNvSpPr>
          <p:nvPr>
            <p:ph idx="1"/>
          </p:nvPr>
        </p:nvSpPr>
        <p:spPr/>
        <p:txBody>
          <a:bodyPr>
            <a:normAutofit lnSpcReduction="10000"/>
          </a:bodyPr>
          <a:lstStyle/>
          <a:p>
            <a:r>
              <a:rPr lang="es-ES" dirty="0" smtClean="0"/>
              <a:t>INFANTIL</a:t>
            </a:r>
          </a:p>
          <a:p>
            <a:r>
              <a:rPr lang="es-ES" dirty="0" smtClean="0"/>
              <a:t>Los alumnos/as de 3 años saldrán al recreo a las 11h y entrarán del recreo a las 11:30h</a:t>
            </a:r>
          </a:p>
          <a:p>
            <a:r>
              <a:rPr lang="es-ES" dirty="0" smtClean="0"/>
              <a:t>Los alumnos/as de 4 saldrán al recreo a las 10.30 </a:t>
            </a:r>
            <a:r>
              <a:rPr lang="es-ES" smtClean="0"/>
              <a:t>y entrarán a las 11h.</a:t>
            </a:r>
            <a:endParaRPr lang="es-ES" dirty="0" smtClean="0"/>
          </a:p>
          <a:p>
            <a:r>
              <a:rPr lang="es-ES" dirty="0" smtClean="0"/>
              <a:t>Los alumnos de 5 años saldrán al recreo a las 11:30h y entrarán a las 12h.</a:t>
            </a:r>
          </a:p>
          <a:p>
            <a:r>
              <a:rPr lang="es-ES" dirty="0" smtClean="0"/>
              <a:t>PRIMARIA</a:t>
            </a:r>
          </a:p>
          <a:p>
            <a:r>
              <a:rPr lang="es-ES" dirty="0" smtClean="0"/>
              <a:t>Todo el alumnado saldrá a las 11:30 y entrarán a las 12 como normalmente. </a:t>
            </a:r>
            <a:endParaRPr lang="es-ES" dirty="0"/>
          </a:p>
        </p:txBody>
      </p:sp>
    </p:spTree>
  </p:cSld>
  <p:clrMapOvr>
    <a:masterClrMapping/>
  </p:clrMapOvr>
  <p:transition advTm="29748"/>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ASEOS</a:t>
            </a:r>
            <a:endParaRPr lang="es-ES" dirty="0"/>
          </a:p>
        </p:txBody>
      </p:sp>
      <p:sp>
        <p:nvSpPr>
          <p:cNvPr id="3" name="2 Marcador de contenido"/>
          <p:cNvSpPr>
            <a:spLocks noGrp="1"/>
          </p:cNvSpPr>
          <p:nvPr>
            <p:ph idx="1"/>
          </p:nvPr>
        </p:nvSpPr>
        <p:spPr/>
        <p:txBody>
          <a:bodyPr/>
          <a:lstStyle/>
          <a:p>
            <a:r>
              <a:rPr lang="es-ES" dirty="0" smtClean="0"/>
              <a:t>Sólo podrán estar al 50% de ocupación, se marcarán con cinta los urinarios para que solo puedan utilizarse la mitad de ellos. </a:t>
            </a:r>
            <a:endParaRPr lang="es-ES" dirty="0"/>
          </a:p>
        </p:txBody>
      </p:sp>
    </p:spTree>
  </p:cSld>
  <p:clrMapOvr>
    <a:masterClrMapping/>
  </p:clrMapOvr>
  <p:transition advTm="11918"/>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Material  del alumnado</a:t>
            </a:r>
            <a:endParaRPr lang="es-ES" dirty="0"/>
          </a:p>
        </p:txBody>
      </p:sp>
      <p:sp>
        <p:nvSpPr>
          <p:cNvPr id="3" name="2 Marcador de contenido"/>
          <p:cNvSpPr>
            <a:spLocks noGrp="1"/>
          </p:cNvSpPr>
          <p:nvPr>
            <p:ph idx="1"/>
          </p:nvPr>
        </p:nvSpPr>
        <p:spPr/>
        <p:txBody>
          <a:bodyPr/>
          <a:lstStyle/>
          <a:p>
            <a:r>
              <a:rPr lang="es-ES" dirty="0" smtClean="0"/>
              <a:t>Cada mesa tendrá el nombre el alumno/a.</a:t>
            </a:r>
          </a:p>
          <a:p>
            <a:r>
              <a:rPr lang="es-ES" dirty="0" smtClean="0"/>
              <a:t>No se podrá compartir materiales.</a:t>
            </a:r>
          </a:p>
          <a:p>
            <a:r>
              <a:rPr lang="es-ES" dirty="0" smtClean="0"/>
              <a:t>Los libros permanecerán en cada rejilla y no apilarlos en las estanterías. No se repartirán los libros. </a:t>
            </a:r>
          </a:p>
          <a:p>
            <a:r>
              <a:rPr lang="es-ES" dirty="0" smtClean="0"/>
              <a:t>Al acabar la jornada no debe quedar nada sobre las mesas. </a:t>
            </a:r>
          </a:p>
          <a:p>
            <a:r>
              <a:rPr lang="es-ES" dirty="0" smtClean="0"/>
              <a:t>Mantener los materiales dentro de las mochilas. </a:t>
            </a:r>
            <a:endParaRPr lang="es-ES" dirty="0"/>
          </a:p>
        </p:txBody>
      </p:sp>
    </p:spTree>
  </p:cSld>
  <p:clrMapOvr>
    <a:masterClrMapping/>
  </p:clrMapOvr>
  <p:transition advTm="22208"/>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Resumen de nuestro Plan </a:t>
            </a:r>
            <a:r>
              <a:rPr lang="es-ES" dirty="0" err="1" smtClean="0"/>
              <a:t>Covid</a:t>
            </a:r>
            <a:endParaRPr lang="es-ES" dirty="0"/>
          </a:p>
        </p:txBody>
      </p:sp>
      <p:sp>
        <p:nvSpPr>
          <p:cNvPr id="3" name="2 Marcador de contenido"/>
          <p:cNvSpPr>
            <a:spLocks noGrp="1"/>
          </p:cNvSpPr>
          <p:nvPr>
            <p:ph idx="1"/>
          </p:nvPr>
        </p:nvSpPr>
        <p:spPr/>
        <p:txBody>
          <a:bodyPr/>
          <a:lstStyle/>
          <a:p>
            <a:pPr algn="just"/>
            <a:r>
              <a:rPr lang="es-ES" b="1" dirty="0" smtClean="0"/>
              <a:t>El presente Protocolo se elabora en virtud de lo establecido en las Instrucciones 6 de julio de 2020, de la </a:t>
            </a:r>
            <a:r>
              <a:rPr lang="es-ES" b="1" dirty="0" err="1" smtClean="0"/>
              <a:t>Viceconsejería</a:t>
            </a:r>
            <a:r>
              <a:rPr lang="es-ES" b="1" dirty="0" smtClean="0"/>
              <a:t> de Educación y Deporte, relativas a la organización de los centros docentes para el curso escolar 2020/2021, motivada por la crisis sanitaria del COVID-19</a:t>
            </a:r>
          </a:p>
          <a:p>
            <a:pPr algn="just"/>
            <a:r>
              <a:rPr lang="es-ES" b="1" dirty="0" smtClean="0"/>
              <a:t>Medidas de prevención, protección, vigilancia y promoción de la salud </a:t>
            </a:r>
            <a:r>
              <a:rPr lang="es-ES" b="1" dirty="0" err="1" smtClean="0"/>
              <a:t>Covid</a:t>
            </a:r>
            <a:r>
              <a:rPr lang="es-ES" b="1" dirty="0" smtClean="0"/>
              <a:t> 19 proporcionadas por la Consejería de Educación y Sanidad actualizadas a fecha 29 de junio de 2021</a:t>
            </a:r>
            <a:endParaRPr lang="es-ES" b="1" dirty="0"/>
          </a:p>
        </p:txBody>
      </p:sp>
    </p:spTree>
  </p:cSld>
  <p:clrMapOvr>
    <a:masterClrMapping/>
  </p:clrMapOvr>
  <p:transition advTm="18188"/>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HIGIENE</a:t>
            </a:r>
            <a:endParaRPr lang="es-ES" dirty="0"/>
          </a:p>
        </p:txBody>
      </p:sp>
      <p:sp>
        <p:nvSpPr>
          <p:cNvPr id="3" name="2 Marcador de contenido"/>
          <p:cNvSpPr>
            <a:spLocks noGrp="1"/>
          </p:cNvSpPr>
          <p:nvPr>
            <p:ph idx="1"/>
          </p:nvPr>
        </p:nvSpPr>
        <p:spPr/>
        <p:txBody>
          <a:bodyPr/>
          <a:lstStyle/>
          <a:p>
            <a:r>
              <a:rPr lang="es-ES" dirty="0" smtClean="0"/>
              <a:t>Las manos sucias no se limpian con el gel </a:t>
            </a:r>
            <a:r>
              <a:rPr lang="es-ES" dirty="0" err="1" smtClean="0"/>
              <a:t>hidroalcohólico</a:t>
            </a:r>
            <a:r>
              <a:rPr lang="es-ES" dirty="0" smtClean="0"/>
              <a:t>, se deben lavar con agua y jabón.</a:t>
            </a:r>
          </a:p>
          <a:p>
            <a:r>
              <a:rPr lang="es-ES" dirty="0" smtClean="0"/>
              <a:t>Se debe lavar la manos y/o usar gel </a:t>
            </a:r>
            <a:r>
              <a:rPr lang="es-ES" dirty="0" err="1" smtClean="0"/>
              <a:t>hidroalcohólico</a:t>
            </a:r>
            <a:r>
              <a:rPr lang="es-ES" dirty="0" smtClean="0"/>
              <a:t> al menos 5 veces durante la jornada.</a:t>
            </a:r>
          </a:p>
          <a:p>
            <a:r>
              <a:rPr lang="es-ES" dirty="0" smtClean="0"/>
              <a:t>El profesorado será encargado de administrar el gel.</a:t>
            </a:r>
          </a:p>
          <a:p>
            <a:r>
              <a:rPr lang="es-ES" dirty="0" smtClean="0"/>
              <a:t>Se dispondrá de gel para todo el profesorado y se repondrá cuando se necesite. Se dispondrá </a:t>
            </a:r>
            <a:r>
              <a:rPr lang="es-ES" smtClean="0"/>
              <a:t>de botes </a:t>
            </a:r>
            <a:r>
              <a:rPr lang="es-ES" dirty="0" smtClean="0"/>
              <a:t>de jabón en todos los aseos. </a:t>
            </a:r>
          </a:p>
          <a:p>
            <a:r>
              <a:rPr lang="es-ES" dirty="0" smtClean="0"/>
              <a:t>La coordinadora COVID19 vigilará la provisión de los mismos. </a:t>
            </a:r>
          </a:p>
          <a:p>
            <a:endParaRPr lang="es-ES" dirty="0"/>
          </a:p>
        </p:txBody>
      </p:sp>
    </p:spTree>
  </p:cSld>
  <p:clrMapOvr>
    <a:masterClrMapping/>
  </p:clrMapOvr>
  <p:transition advTm="30178"/>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noAutofit/>
          </a:bodyPr>
          <a:lstStyle/>
          <a:p>
            <a:r>
              <a:rPr lang="es-ES" sz="3600" b="1" dirty="0" smtClean="0"/>
              <a:t>DESPLAZAMIENTOS DEL ALUMNADO Y DEL PERSONAL DURANTE LA JORNADA LECTIVA</a:t>
            </a:r>
            <a:endParaRPr lang="es-ES" sz="3600" dirty="0"/>
          </a:p>
        </p:txBody>
      </p:sp>
      <p:sp>
        <p:nvSpPr>
          <p:cNvPr id="3" name="2 Marcador de contenido"/>
          <p:cNvSpPr>
            <a:spLocks noGrp="1"/>
          </p:cNvSpPr>
          <p:nvPr>
            <p:ph idx="1"/>
          </p:nvPr>
        </p:nvSpPr>
        <p:spPr>
          <a:xfrm>
            <a:off x="467544" y="1484784"/>
            <a:ext cx="8229600" cy="5040560"/>
          </a:xfrm>
        </p:spPr>
        <p:txBody>
          <a:bodyPr>
            <a:normAutofit fontScale="40000" lnSpcReduction="20000"/>
          </a:bodyPr>
          <a:lstStyle/>
          <a:p>
            <a:endParaRPr lang="es-ES" dirty="0" smtClean="0"/>
          </a:p>
          <a:p>
            <a:pPr algn="just"/>
            <a:r>
              <a:rPr lang="es-ES" sz="3300" b="1" dirty="0" smtClean="0"/>
              <a:t>EDIFICO NORTE (Educación Primaria y Administración).</a:t>
            </a:r>
            <a:endParaRPr lang="es-ES" sz="3300" dirty="0" smtClean="0"/>
          </a:p>
          <a:p>
            <a:pPr algn="just"/>
            <a:endParaRPr lang="es-ES" sz="3300" dirty="0" smtClean="0"/>
          </a:p>
          <a:p>
            <a:pPr lvl="0" algn="just"/>
            <a:r>
              <a:rPr lang="es-ES" sz="4500" dirty="0" smtClean="0"/>
              <a:t>El alumnado de 1º, 2º y 3º de Educación Primaria, solamente utilizarán la Escalera Este para la subida y bajada a su aula, sesiones de Educación Física y patio de recreo.</a:t>
            </a:r>
          </a:p>
          <a:p>
            <a:pPr lvl="0" algn="just"/>
            <a:r>
              <a:rPr lang="es-ES" sz="4500" dirty="0" smtClean="0"/>
              <a:t>El alumnado de 4º, 5º y 6º de Educación Primaria, solamente utilizarán la Escalera Oeste para la subida y bajada a su aula, sesiones de Educación Física y patio de recreo.</a:t>
            </a:r>
          </a:p>
          <a:p>
            <a:pPr lvl="0" algn="just"/>
            <a:r>
              <a:rPr lang="es-ES" sz="4500" dirty="0" smtClean="0"/>
              <a:t>Todo el alumnado y profesorado circulará en único sentido por cada una de las plantas del edificio, nunca en sentido contrario, ni en paralelo y siempre guardando la distancia de seguridad. La circulación se realizará en sentido contrario a las agujas del reloj.</a:t>
            </a:r>
          </a:p>
          <a:p>
            <a:pPr lvl="0" algn="just"/>
            <a:r>
              <a:rPr lang="es-ES" sz="4500" dirty="0" smtClean="0"/>
              <a:t>En el patio (recreo) el alumnado de cada nivel se desplazará y moverá en su sector correspondiente.</a:t>
            </a:r>
          </a:p>
          <a:p>
            <a:pPr algn="just"/>
            <a:endParaRPr lang="es-ES" sz="3300" dirty="0" smtClean="0"/>
          </a:p>
          <a:p>
            <a:pPr algn="just"/>
            <a:r>
              <a:rPr lang="es-ES" sz="3300" b="1" dirty="0" smtClean="0"/>
              <a:t>EDIFICO SUR (Educación Infantil).</a:t>
            </a:r>
            <a:endParaRPr lang="es-ES" sz="3300" dirty="0" smtClean="0"/>
          </a:p>
          <a:p>
            <a:pPr algn="just"/>
            <a:endParaRPr lang="es-ES" sz="3300" dirty="0" smtClean="0"/>
          </a:p>
          <a:p>
            <a:pPr lvl="0" algn="just"/>
            <a:r>
              <a:rPr lang="es-ES" sz="3300" dirty="0" smtClean="0"/>
              <a:t>El alumnado de Educación Infantil, accederá y saldrá de su aula por la puerta externa a la misma, salvo en las situaciones en las que necesite ir al aseo.</a:t>
            </a:r>
          </a:p>
          <a:p>
            <a:pPr lvl="0" algn="just"/>
            <a:r>
              <a:rPr lang="es-ES" sz="3300" dirty="0" smtClean="0"/>
              <a:t>En el patio (recreo) el alumnado de cada nivel se desplazará y moverá en su sector correspondiente.</a:t>
            </a:r>
          </a:p>
          <a:p>
            <a:endParaRPr lang="es-ES" dirty="0"/>
          </a:p>
        </p:txBody>
      </p:sp>
    </p:spTree>
  </p:cSld>
  <p:clrMapOvr>
    <a:masterClrMapping/>
  </p:clrMapOvr>
  <p:transition advTm="77508"/>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ALUMNADO SOSPECHOSO</a:t>
            </a:r>
            <a:endParaRPr lang="es-ES" dirty="0"/>
          </a:p>
        </p:txBody>
      </p:sp>
      <p:sp>
        <p:nvSpPr>
          <p:cNvPr id="3" name="2 Marcador de contenido"/>
          <p:cNvSpPr>
            <a:spLocks noGrp="1"/>
          </p:cNvSpPr>
          <p:nvPr>
            <p:ph idx="1"/>
          </p:nvPr>
        </p:nvSpPr>
        <p:spPr/>
        <p:txBody>
          <a:bodyPr/>
          <a:lstStyle/>
          <a:p>
            <a:r>
              <a:rPr lang="es-ES" dirty="0" smtClean="0"/>
              <a:t>Llevarlo al Aula Matinal (zona de aislamiento) con mascarilla y acompañado de un profesor/a con mascarilla también y se procederá a avisar a la familia para su recogida. </a:t>
            </a:r>
          </a:p>
          <a:p>
            <a:r>
              <a:rPr lang="es-ES" dirty="0" smtClean="0"/>
              <a:t>Se comunicará al centro de salud.</a:t>
            </a:r>
          </a:p>
          <a:p>
            <a:r>
              <a:rPr lang="es-ES" dirty="0" smtClean="0"/>
              <a:t>Si son síntomas de gravedad llamar 112.</a:t>
            </a:r>
            <a:endParaRPr lang="es-ES" dirty="0"/>
          </a:p>
        </p:txBody>
      </p:sp>
    </p:spTree>
  </p:cSld>
  <p:clrMapOvr>
    <a:masterClrMapping/>
  </p:clrMapOvr>
  <p:transition advTm="24448"/>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ANTE CASOS CONFIRMADOS</a:t>
            </a:r>
            <a:endParaRPr lang="es-ES" dirty="0"/>
          </a:p>
        </p:txBody>
      </p:sp>
      <p:sp>
        <p:nvSpPr>
          <p:cNvPr id="3" name="2 Marcador de contenido"/>
          <p:cNvSpPr>
            <a:spLocks noGrp="1"/>
          </p:cNvSpPr>
          <p:nvPr>
            <p:ph idx="1"/>
          </p:nvPr>
        </p:nvSpPr>
        <p:spPr/>
        <p:txBody>
          <a:bodyPr/>
          <a:lstStyle/>
          <a:p>
            <a:r>
              <a:rPr lang="es-ES" dirty="0" smtClean="0"/>
              <a:t>Dirección contacta con sanidad</a:t>
            </a:r>
          </a:p>
          <a:p>
            <a:r>
              <a:rPr lang="es-ES" dirty="0" smtClean="0"/>
              <a:t>Contactar con todo el alumnado y profesorado que haya mantenido contacto con el caso confirmado</a:t>
            </a:r>
          </a:p>
          <a:p>
            <a:r>
              <a:rPr lang="es-ES" dirty="0" smtClean="0"/>
              <a:t>Si existen dos casos en la misma clase se confina esa clase.</a:t>
            </a:r>
          </a:p>
          <a:p>
            <a:r>
              <a:rPr lang="es-ES" dirty="0" smtClean="0"/>
              <a:t>Si es confirmado dentro del horario escolar se avisa a las familias para que de forma escalonada vengan a recoger a los alumnos/as, informando que el centro de salud contactarán con ellos y el deber de cumplir la cuarentena.</a:t>
            </a:r>
          </a:p>
          <a:p>
            <a:endParaRPr lang="es-ES" dirty="0" smtClean="0"/>
          </a:p>
          <a:p>
            <a:endParaRPr lang="es-ES" dirty="0"/>
          </a:p>
        </p:txBody>
      </p:sp>
    </p:spTree>
  </p:cSld>
  <p:clrMapOvr>
    <a:masterClrMapping/>
  </p:clrMapOvr>
  <p:transition advTm="35108"/>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AULA MATINAL Y COMEDOR</a:t>
            </a:r>
            <a:endParaRPr lang="es-ES" dirty="0"/>
          </a:p>
        </p:txBody>
      </p:sp>
      <p:sp>
        <p:nvSpPr>
          <p:cNvPr id="3" name="2 Marcador de contenido"/>
          <p:cNvSpPr>
            <a:spLocks noGrp="1"/>
          </p:cNvSpPr>
          <p:nvPr>
            <p:ph idx="1"/>
          </p:nvPr>
        </p:nvSpPr>
        <p:spPr/>
        <p:txBody>
          <a:bodyPr>
            <a:normAutofit lnSpcReduction="10000"/>
          </a:bodyPr>
          <a:lstStyle/>
          <a:p>
            <a:r>
              <a:rPr lang="es-ES" dirty="0" smtClean="0"/>
              <a:t>En el aula matinal se mantendrá puesta la mascarilla, se evitarán los contactos entre el alumnado y se colocarán en función de los grupos de convivencia, cada uno con su nivel para no mezclarse con alumnos/as de otros niveles. </a:t>
            </a:r>
          </a:p>
          <a:p>
            <a:r>
              <a:rPr lang="es-ES" dirty="0" smtClean="0"/>
              <a:t>Con respecto al comedor, igualmente se respetará la distancia de 1,2m y si utilizarán los dos turnos de comedor y se habilitará un aula para su uso si hiciera falta. </a:t>
            </a:r>
          </a:p>
          <a:p>
            <a:r>
              <a:rPr lang="es-ES" dirty="0" smtClean="0"/>
              <a:t>Las entradas al comedor será escalonadas para evitar aglomeraciones</a:t>
            </a:r>
            <a:endParaRPr lang="es-ES" dirty="0"/>
          </a:p>
        </p:txBody>
      </p:sp>
    </p:spTree>
  </p:cSld>
  <p:clrMapOvr>
    <a:masterClrMapping/>
  </p:clrMapOvr>
  <p:transition advTm="35648"/>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PLAN DE LIMPIEZA Y DESINFECCIÓN</a:t>
            </a:r>
            <a:endParaRPr lang="es-ES" dirty="0"/>
          </a:p>
        </p:txBody>
      </p:sp>
      <p:sp>
        <p:nvSpPr>
          <p:cNvPr id="3" name="2 Marcador de contenido"/>
          <p:cNvSpPr>
            <a:spLocks noGrp="1"/>
          </p:cNvSpPr>
          <p:nvPr>
            <p:ph idx="1"/>
          </p:nvPr>
        </p:nvSpPr>
        <p:spPr/>
        <p:txBody>
          <a:bodyPr/>
          <a:lstStyle/>
          <a:p>
            <a:r>
              <a:rPr lang="es-ES" dirty="0" smtClean="0"/>
              <a:t>Se llevará a cabo un Plan reforzado de Limpieza y Desinfección. Además de los servicios de limpieza habituales se reforzará con una limpiadora que permanecerá en el centro de 9 a 14h para la limpieza y desinfección durante la jornada escolar, personal proporcionado por el Ayuntamiento.</a:t>
            </a:r>
            <a:endParaRPr lang="es-ES" dirty="0"/>
          </a:p>
        </p:txBody>
      </p:sp>
    </p:spTree>
  </p:cSld>
  <p:clrMapOvr>
    <a:masterClrMapping/>
  </p:clrMapOvr>
  <p:transition advTm="24098"/>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normAutofit/>
          </a:bodyPr>
          <a:lstStyle/>
          <a:p>
            <a:r>
              <a:rPr lang="es-ES" dirty="0" smtClean="0"/>
              <a:t>Protocolo </a:t>
            </a:r>
            <a:r>
              <a:rPr lang="es-ES" dirty="0" err="1" smtClean="0"/>
              <a:t>Covid</a:t>
            </a:r>
            <a:r>
              <a:rPr lang="es-ES" dirty="0" smtClean="0"/>
              <a:t> </a:t>
            </a:r>
            <a:r>
              <a:rPr lang="es-ES" dirty="0" err="1" smtClean="0"/>
              <a:t>Narixa</a:t>
            </a:r>
            <a:endParaRPr lang="es-ES" dirty="0"/>
          </a:p>
        </p:txBody>
      </p:sp>
      <p:sp>
        <p:nvSpPr>
          <p:cNvPr id="3" name="2 Marcador de contenido"/>
          <p:cNvSpPr>
            <a:spLocks noGrp="1"/>
          </p:cNvSpPr>
          <p:nvPr>
            <p:ph idx="1"/>
          </p:nvPr>
        </p:nvSpPr>
        <p:spPr/>
        <p:txBody>
          <a:bodyPr>
            <a:normAutofit/>
          </a:bodyPr>
          <a:lstStyle/>
          <a:p>
            <a:r>
              <a:rPr lang="es-ES" dirty="0" smtClean="0"/>
              <a:t>El protocolo se difundirá a toda la comunidad educativa y formará  parte del Plan de Centro que se colgará en la página web del centro y será aprobado por la Comisión Específica </a:t>
            </a:r>
            <a:r>
              <a:rPr lang="es-ES" dirty="0" err="1" smtClean="0"/>
              <a:t>Covid</a:t>
            </a:r>
            <a:r>
              <a:rPr lang="es-ES" dirty="0" smtClean="0"/>
              <a:t> del centro.</a:t>
            </a:r>
            <a:endParaRPr lang="es-ES" dirty="0"/>
          </a:p>
        </p:txBody>
      </p:sp>
    </p:spTree>
  </p:cSld>
  <p:clrMapOvr>
    <a:masterClrMapping/>
  </p:clrMapOvr>
  <p:transition advTm="1648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lstStyle/>
          <a:p>
            <a:pPr algn="ctr"/>
            <a:r>
              <a:rPr lang="es-ES" dirty="0" smtClean="0"/>
              <a:t>Antes de salir de casa</a:t>
            </a:r>
            <a:endParaRPr lang="es-ES" dirty="0"/>
          </a:p>
        </p:txBody>
      </p:sp>
      <p:sp>
        <p:nvSpPr>
          <p:cNvPr id="3" name="2 Marcador de contenido"/>
          <p:cNvSpPr>
            <a:spLocks noGrp="1"/>
          </p:cNvSpPr>
          <p:nvPr>
            <p:ph idx="1"/>
          </p:nvPr>
        </p:nvSpPr>
        <p:spPr>
          <a:xfrm>
            <a:off x="457200" y="1412776"/>
            <a:ext cx="8229600" cy="5112568"/>
          </a:xfrm>
        </p:spPr>
        <p:txBody>
          <a:bodyPr>
            <a:normAutofit fontScale="92500" lnSpcReduction="20000"/>
          </a:bodyPr>
          <a:lstStyle/>
          <a:p>
            <a:r>
              <a:rPr lang="es-ES" sz="2000" dirty="0" smtClean="0"/>
              <a:t> Los progenitores y/o tutores deben conocer la importancia de no llevar a los niños con síntomas al centro o servicio educativo, de informar al centro de la aparición de cualquier caso de COVID-19 en el entorno familiar del niño y de informar al centro de cualquier incidencia relacionada con el alumno. </a:t>
            </a:r>
          </a:p>
          <a:p>
            <a:pPr>
              <a:buNone/>
            </a:pPr>
            <a:endParaRPr lang="es-ES" sz="2000" dirty="0" smtClean="0"/>
          </a:p>
          <a:p>
            <a:r>
              <a:rPr lang="es-ES" sz="2000" dirty="0" smtClean="0"/>
              <a:t>Se indicará a las familias que no pueden acudir al centro los niños/as con síntomas compatibles con COVID-19 o diagnosticados de COVID-19, o que se encuentren en período de cuarentena domiciliaria por haber tenido contacto estrecho con alguna persona con síntomas o diagnosticado de COVID-19. Para ello, las familias vigilarán el estado de salud y en su caso, realizarán toma de temperatura antes de salir de casa para ir al centro educativo. Si el alumno/a tuviera fiebre o síntomas compatibles con COVID-19 no deberá asistir al centro hasta su valoración médica, debiendo llamar a su centro de salud o alguno de los teléfonos habilitados (900 40 00 61 - 955 54 50 60). </a:t>
            </a:r>
          </a:p>
          <a:p>
            <a:r>
              <a:rPr lang="es-ES" sz="2000" dirty="0" smtClean="0"/>
              <a:t>En el caso de que el alumno/a fuera confirmado como caso COVID-19, sin demora, por la familia, se contactará e informará de ello al centro educativo.</a:t>
            </a:r>
          </a:p>
          <a:p>
            <a:endParaRPr lang="es-ES" dirty="0"/>
          </a:p>
        </p:txBody>
      </p:sp>
    </p:spTree>
  </p:cSld>
  <p:clrMapOvr>
    <a:masterClrMapping/>
  </p:clrMapOvr>
  <p:transition advTm="7863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Antes de salir de casa</a:t>
            </a:r>
            <a:endParaRPr lang="es-ES" dirty="0"/>
          </a:p>
        </p:txBody>
      </p:sp>
      <p:sp>
        <p:nvSpPr>
          <p:cNvPr id="3" name="2 Marcador de contenido"/>
          <p:cNvSpPr>
            <a:spLocks noGrp="1"/>
          </p:cNvSpPr>
          <p:nvPr>
            <p:ph idx="1"/>
          </p:nvPr>
        </p:nvSpPr>
        <p:spPr/>
        <p:txBody>
          <a:bodyPr>
            <a:normAutofit fontScale="62500" lnSpcReduction="20000"/>
          </a:bodyPr>
          <a:lstStyle/>
          <a:p>
            <a:r>
              <a:rPr lang="es-ES" sz="2800" dirty="0" smtClean="0"/>
              <a:t>El alumnado que presenta condiciones de salud que les hacen más vulnerables para COVID-19 (por ejemplo, enfermedades cardiovasculares, diabetes, enfermedades pulmonares crónicas, cáncer en fase tratamiento activo, inmunodepresión o hipertensión arterial, insuficiencia renal crónica, enfermedad hepática crónica u obesidad mórbida), podrá acudir al centro, siempre que su condición clínica esté controlada y lo permita, y manteniendo medidas de protección de forma rigurosa.</a:t>
            </a:r>
          </a:p>
          <a:p>
            <a:r>
              <a:rPr lang="es-ES" sz="2800" dirty="0" smtClean="0"/>
              <a:t>Será obligatorio que el centro contacte con aquel alumnado que no acuda a las clases, para descartar como causa la existencia de alguna situación de cuarentena, sospecha o confirmación de COVID-19.</a:t>
            </a:r>
          </a:p>
          <a:p>
            <a:r>
              <a:rPr lang="es-ES" sz="2800" dirty="0" smtClean="0"/>
              <a:t>Si el alumno es poseedor de un teléfono móvil, se recomendará que instale la </a:t>
            </a:r>
            <a:r>
              <a:rPr lang="es-ES" sz="2800" dirty="0" err="1" smtClean="0"/>
              <a:t>App</a:t>
            </a:r>
            <a:r>
              <a:rPr lang="es-ES" sz="2800" dirty="0" smtClean="0"/>
              <a:t> de rastreo de contactos.</a:t>
            </a:r>
          </a:p>
          <a:p>
            <a:pPr>
              <a:buNone/>
            </a:pPr>
            <a:endParaRPr lang="es-ES" sz="2800" dirty="0" smtClean="0"/>
          </a:p>
          <a:p>
            <a:r>
              <a:rPr lang="es-ES" sz="2800" dirty="0" smtClean="0"/>
              <a:t>o El personal docente o no docente de los Centros o Servicios educativos con síntomas compatibles con COVID-19 o diagnosticados de COVID-19, o que se encuentren en período de cuarentena domiciliaria por haber tenido contacto estrecho con alguna persona con síntomas o diagnosticado de COVID-19 no acudirán al Centro, debiendo informarle de esta situación. </a:t>
            </a:r>
          </a:p>
          <a:p>
            <a:endParaRPr lang="es-ES" dirty="0"/>
          </a:p>
        </p:txBody>
      </p:sp>
    </p:spTree>
  </p:cSld>
  <p:clrMapOvr>
    <a:masterClrMapping/>
  </p:clrMapOvr>
  <p:transition advTm="60038"/>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Medidas generales</a:t>
            </a:r>
            <a:endParaRPr lang="es-ES" dirty="0"/>
          </a:p>
        </p:txBody>
      </p:sp>
      <p:sp>
        <p:nvSpPr>
          <p:cNvPr id="3" name="2 Marcador de contenido"/>
          <p:cNvSpPr>
            <a:spLocks noGrp="1"/>
          </p:cNvSpPr>
          <p:nvPr>
            <p:ph idx="1"/>
          </p:nvPr>
        </p:nvSpPr>
        <p:spPr/>
        <p:txBody>
          <a:bodyPr>
            <a:normAutofit/>
          </a:bodyPr>
          <a:lstStyle/>
          <a:p>
            <a:pPr lvl="0" fontAlgn="auto"/>
            <a:r>
              <a:rPr lang="es-ES" sz="2400" dirty="0" smtClean="0"/>
              <a:t>La higiene frecuente de las manos es la medida principal de prevención y control de la infección.</a:t>
            </a:r>
          </a:p>
          <a:p>
            <a:pPr lvl="0" fontAlgn="auto"/>
            <a:r>
              <a:rPr lang="es-ES" sz="2400" dirty="0" smtClean="0"/>
              <a:t>Higiene respiratoria:</a:t>
            </a:r>
          </a:p>
          <a:p>
            <a:pPr lvl="1" fontAlgn="auto"/>
            <a:r>
              <a:rPr lang="es-ES" sz="2000" dirty="0" smtClean="0"/>
              <a:t>Cubrirse la nariz y la boca con un pañuelo al toser y estornudar, y desecharlo a un cubo de basura con bolsa interior. Si no se dispone de pañuelos emplear la parte interna del codo para no contaminar las manos.</a:t>
            </a:r>
          </a:p>
          <a:p>
            <a:pPr lvl="1" fontAlgn="auto"/>
            <a:r>
              <a:rPr lang="es-ES" sz="2000" dirty="0" smtClean="0"/>
              <a:t>Evitar tocarse los ojos, la nariz o la boca, con las manos, ya que éstas facilitan su transmisión.</a:t>
            </a:r>
          </a:p>
          <a:p>
            <a:r>
              <a:rPr lang="es-ES" sz="2400" dirty="0" smtClean="0"/>
              <a:t>Mantener  distanciamiento físico de 1,2 metros, y cuando no se pueda garantizar se utilizarán medidas de protección adecuadas.</a:t>
            </a:r>
            <a:endParaRPr lang="es-ES" sz="2000" dirty="0"/>
          </a:p>
        </p:txBody>
      </p:sp>
    </p:spTree>
  </p:cSld>
  <p:clrMapOvr>
    <a:masterClrMapping/>
  </p:clrMapOvr>
  <p:transition advTm="4114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normAutofit fontScale="90000"/>
          </a:bodyPr>
          <a:lstStyle/>
          <a:p>
            <a:r>
              <a:rPr lang="es-ES" b="1" dirty="0" smtClean="0"/>
              <a:t>Medidas específicas para el alumnado</a:t>
            </a:r>
            <a:endParaRPr lang="es-ES" dirty="0"/>
          </a:p>
        </p:txBody>
      </p:sp>
      <p:sp>
        <p:nvSpPr>
          <p:cNvPr id="3" name="2 Marcador de contenido"/>
          <p:cNvSpPr>
            <a:spLocks noGrp="1"/>
          </p:cNvSpPr>
          <p:nvPr>
            <p:ph idx="1"/>
          </p:nvPr>
        </p:nvSpPr>
        <p:spPr>
          <a:xfrm>
            <a:off x="457200" y="1484784"/>
            <a:ext cx="8229600" cy="5040560"/>
          </a:xfrm>
        </p:spPr>
        <p:txBody>
          <a:bodyPr>
            <a:normAutofit fontScale="70000" lnSpcReduction="20000"/>
          </a:bodyPr>
          <a:lstStyle/>
          <a:p>
            <a:pPr lvl="0"/>
            <a:endParaRPr lang="es-ES" dirty="0" smtClean="0"/>
          </a:p>
          <a:p>
            <a:pPr lvl="0"/>
            <a:r>
              <a:rPr lang="es-ES" sz="3200" dirty="0" smtClean="0"/>
              <a:t>Se dispondrá de </a:t>
            </a:r>
            <a:r>
              <a:rPr lang="es-ES" sz="3200" b="1" dirty="0" smtClean="0"/>
              <a:t>geles </a:t>
            </a:r>
            <a:r>
              <a:rPr lang="es-ES" sz="3200" b="1" dirty="0" err="1" smtClean="0"/>
              <a:t>hidroalcohólicos</a:t>
            </a:r>
            <a:r>
              <a:rPr lang="es-ES" sz="3200" b="1" dirty="0" smtClean="0"/>
              <a:t> </a:t>
            </a:r>
            <a:r>
              <a:rPr lang="es-ES" sz="3200" dirty="0" smtClean="0"/>
              <a:t>a la entrada del centro y en las aulas para el alumnado y se asegurará que los usen cada vez que entren o salgan las mismas. Se debe tener en cuenta que, cuando las manos tienen suciedad visible, el gel </a:t>
            </a:r>
            <a:r>
              <a:rPr lang="es-ES" sz="3200" dirty="0" err="1" smtClean="0"/>
              <a:t>hidroalcohólico</a:t>
            </a:r>
            <a:r>
              <a:rPr lang="es-ES" sz="3200" dirty="0" smtClean="0"/>
              <a:t> no es suficiente, y es necesario usar  agua y jabón.</a:t>
            </a:r>
          </a:p>
          <a:p>
            <a:r>
              <a:rPr lang="es-ES" sz="3200" dirty="0" smtClean="0"/>
              <a:t>Será obligatorio el uso de mascarillas a partir de los 6 años. </a:t>
            </a:r>
          </a:p>
          <a:p>
            <a:r>
              <a:rPr lang="es-ES" sz="3200" dirty="0" smtClean="0"/>
              <a:t>No obstante, para los alumnos entre 3 y 6 años, también será́ obligatorio el uso de mascarilla fuera de su clase o grupo de convivencia (entrada y salida del centro, transporte escolar, zonas comunes, recreo, etc.).</a:t>
            </a:r>
          </a:p>
          <a:p>
            <a:r>
              <a:rPr lang="es-ES" sz="3200" dirty="0" smtClean="0"/>
              <a:t>Para los niños y niñas que se metan las manos frecuentemente en la boca, no se recomienda el uso de geles </a:t>
            </a:r>
            <a:r>
              <a:rPr lang="es-ES" sz="3200" dirty="0" err="1" smtClean="0"/>
              <a:t>hidroalcohólicos</a:t>
            </a:r>
            <a:r>
              <a:rPr lang="es-ES" sz="3200" dirty="0" smtClean="0"/>
              <a:t>, sino el lavado de manos (con agua y jabón).</a:t>
            </a:r>
          </a:p>
          <a:p>
            <a:pPr lvl="0" fontAlgn="auto"/>
            <a:r>
              <a:rPr lang="es-ES" sz="3200" dirty="0" smtClean="0"/>
              <a:t>Se tendrá precaución de no dejar los geles accesibles sin supervisión.</a:t>
            </a:r>
          </a:p>
          <a:p>
            <a:endParaRPr lang="es-ES" dirty="0"/>
          </a:p>
        </p:txBody>
      </p:sp>
    </p:spTree>
  </p:cSld>
  <p:clrMapOvr>
    <a:masterClrMapping/>
  </p:clrMapOvr>
  <p:transition advTm="5721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Medidas específicas para el alumnado</a:t>
            </a:r>
            <a:endParaRPr lang="es-ES" dirty="0"/>
          </a:p>
        </p:txBody>
      </p:sp>
      <p:sp>
        <p:nvSpPr>
          <p:cNvPr id="3" name="2 Marcador de contenido"/>
          <p:cNvSpPr>
            <a:spLocks noGrp="1"/>
          </p:cNvSpPr>
          <p:nvPr>
            <p:ph idx="1"/>
          </p:nvPr>
        </p:nvSpPr>
        <p:spPr/>
        <p:txBody>
          <a:bodyPr>
            <a:normAutofit/>
          </a:bodyPr>
          <a:lstStyle/>
          <a:p>
            <a:pPr lvl="0" fontAlgn="auto"/>
            <a:r>
              <a:rPr lang="es-ES" dirty="0" smtClean="0"/>
              <a:t>A partir de los 6 años se utilizarán </a:t>
            </a:r>
            <a:r>
              <a:rPr lang="es-ES" b="1" dirty="0" smtClean="0"/>
              <a:t>mascarillas higiénicas </a:t>
            </a:r>
            <a:r>
              <a:rPr lang="es-ES" dirty="0" smtClean="0"/>
              <a:t>en sus desplazamientos y circulación dentro del centro hacia o desde el aula asignada y dentro del aula. </a:t>
            </a:r>
          </a:p>
          <a:p>
            <a:r>
              <a:rPr lang="es-ES" dirty="0" smtClean="0"/>
              <a:t>Se recomienda el uso de mascarilla en los recreos y en los tiempos de espera para pasar al comedor y recogida del final de la jornada) dada la dificultad de garantizar un distanciamiento físico.</a:t>
            </a:r>
          </a:p>
          <a:p>
            <a:pPr lvl="0" fontAlgn="auto"/>
            <a:endParaRPr lang="es-ES" dirty="0" smtClean="0"/>
          </a:p>
          <a:p>
            <a:endParaRPr lang="es-ES" dirty="0"/>
          </a:p>
        </p:txBody>
      </p:sp>
    </p:spTree>
  </p:cSld>
  <p:clrMapOvr>
    <a:masterClrMapping/>
  </p:clrMapOvr>
  <p:transition advTm="23928"/>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GRUPOS DE CONVIVENCIA</a:t>
            </a:r>
          </a:p>
          <a:p>
            <a:r>
              <a:rPr lang="es-ES" dirty="0" smtClean="0"/>
              <a:t>Todas las unidades (grupo-clase) serán grupos de convivencia. El alumnado solo se relacionará con su grupo clase durante toda la jornada escolar. En los recreos permanecerán en parcelas cada grupo clase.</a:t>
            </a:r>
          </a:p>
          <a:p>
            <a:pPr lvl="0" fontAlgn="auto"/>
            <a:r>
              <a:rPr lang="es-ES" dirty="0" smtClean="0"/>
              <a:t>En el caso de educación infantil y educación especial, así como en primero de primaria (en los que no es obligatorio el uso de mascarilla) se podrán establecer grupos de convivencia escolar.</a:t>
            </a:r>
          </a:p>
        </p:txBody>
      </p:sp>
      <p:sp>
        <p:nvSpPr>
          <p:cNvPr id="5" name="1 Título"/>
          <p:cNvSpPr>
            <a:spLocks noGrp="1"/>
          </p:cNvSpPr>
          <p:nvPr>
            <p:ph type="title"/>
          </p:nvPr>
        </p:nvSpPr>
        <p:spPr>
          <a:xfrm>
            <a:off x="457200" y="548680"/>
            <a:ext cx="8229600" cy="1298408"/>
          </a:xfrm>
        </p:spPr>
        <p:txBody>
          <a:bodyPr>
            <a:normAutofit fontScale="90000"/>
          </a:bodyPr>
          <a:lstStyle/>
          <a:p>
            <a:r>
              <a:rPr lang="es-ES" dirty="0" smtClean="0"/>
              <a:t/>
            </a:r>
            <a:br>
              <a:rPr lang="es-ES" dirty="0" smtClean="0"/>
            </a:br>
            <a:endParaRPr lang="es-ES" dirty="0"/>
          </a:p>
        </p:txBody>
      </p:sp>
      <p:sp>
        <p:nvSpPr>
          <p:cNvPr id="6" name="1 Título"/>
          <p:cNvSpPr txBox="1">
            <a:spLocks/>
          </p:cNvSpPr>
          <p:nvPr/>
        </p:nvSpPr>
        <p:spPr>
          <a:xfrm>
            <a:off x="457200" y="704088"/>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5000" b="1" i="0" u="none" strike="noStrike" kern="1200" cap="none" spc="0" normalizeH="0" baseline="0" noProof="0" smtClean="0">
                <a:ln>
                  <a:noFill/>
                </a:ln>
                <a:solidFill>
                  <a:schemeClr val="tx2"/>
                </a:solidFill>
                <a:effectLst/>
                <a:uLnTx/>
                <a:uFillTx/>
                <a:latin typeface="+mj-lt"/>
                <a:ea typeface="+mj-ea"/>
                <a:cs typeface="+mj-cs"/>
              </a:rPr>
              <a:t>Medidas para la limitación de contactos</a:t>
            </a:r>
            <a:r>
              <a:rPr kumimoji="0" lang="es-ES" sz="5000" b="0" i="0" u="none" strike="noStrike" kern="1200" cap="none" spc="0" normalizeH="0" baseline="0" noProof="0" smtClean="0">
                <a:ln>
                  <a:noFill/>
                </a:ln>
                <a:solidFill>
                  <a:schemeClr val="tx2"/>
                </a:solidFill>
                <a:effectLst/>
                <a:uLnTx/>
                <a:uFillTx/>
                <a:latin typeface="+mj-lt"/>
                <a:ea typeface="+mj-ea"/>
                <a:cs typeface="+mj-cs"/>
              </a:rPr>
              <a:t/>
            </a:r>
            <a:br>
              <a:rPr kumimoji="0" lang="es-ES" sz="5000" b="0" i="0" u="none" strike="noStrike" kern="1200" cap="none" spc="0" normalizeH="0" baseline="0" noProof="0" smtClean="0">
                <a:ln>
                  <a:noFill/>
                </a:ln>
                <a:solidFill>
                  <a:schemeClr val="tx2"/>
                </a:solidFill>
                <a:effectLst/>
                <a:uLnTx/>
                <a:uFillTx/>
                <a:latin typeface="+mj-lt"/>
                <a:ea typeface="+mj-ea"/>
                <a:cs typeface="+mj-cs"/>
              </a:rPr>
            </a:br>
            <a:endParaRPr kumimoji="0" lang="es-E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advTm="1570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Condiciones de los grupos de convivencia</a:t>
            </a:r>
            <a:endParaRPr lang="es-ES" dirty="0"/>
          </a:p>
        </p:txBody>
      </p:sp>
      <p:sp>
        <p:nvSpPr>
          <p:cNvPr id="3" name="2 Marcador de contenido"/>
          <p:cNvSpPr>
            <a:spLocks noGrp="1"/>
          </p:cNvSpPr>
          <p:nvPr>
            <p:ph idx="1"/>
          </p:nvPr>
        </p:nvSpPr>
        <p:spPr/>
        <p:txBody>
          <a:bodyPr>
            <a:normAutofit fontScale="85000" lnSpcReduction="20000"/>
          </a:bodyPr>
          <a:lstStyle/>
          <a:p>
            <a:pPr lvl="0" fontAlgn="auto"/>
            <a:r>
              <a:rPr lang="es-ES" dirty="0" smtClean="0"/>
              <a:t>Los alumnos y alumnas del grupo se relacionarán entre ellos de modo estable, pudiendo socializar y jugar entre sí, sin tener que garantizar la distancia de seguridad. Estos grupos, en la medida de lo posible, reducirán las interacciones con otros grupos del centro educativo.</a:t>
            </a:r>
          </a:p>
          <a:p>
            <a:pPr lvl="0" fontAlgn="auto"/>
            <a:r>
              <a:rPr lang="es-ES" dirty="0" smtClean="0"/>
              <a:t>Utilizarán una o varias aulas de referencia donde desarrollarán, siempre que sea posible y las características de las materias y asignaturas así lo permitan, toda su actividad lectiva, siendo los docentes, quienes se desplacen por el centro</a:t>
            </a:r>
          </a:p>
          <a:p>
            <a:pPr lvl="0" fontAlgn="auto"/>
            <a:r>
              <a:rPr lang="es-ES" dirty="0" smtClean="0"/>
              <a:t>Todos los refuerzos y apoyos pedagógicos al alumnado del grupo se llevarán a cabo siempre dentro del aula o las aulas de referencia.</a:t>
            </a:r>
          </a:p>
          <a:p>
            <a:pPr lvl="0" fontAlgn="auto"/>
            <a:r>
              <a:rPr lang="es-ES" dirty="0" smtClean="0"/>
              <a:t>Organización del alumnado en el interior del centro en filas por aula, manteniendo las distancias físicas de seguridad.</a:t>
            </a:r>
          </a:p>
        </p:txBody>
      </p:sp>
    </p:spTree>
  </p:cSld>
  <p:clrMapOvr>
    <a:masterClrMapping/>
  </p:clrMapOvr>
  <p:transition advTm="38378"/>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675</TotalTime>
  <Words>2307</Words>
  <Application>Microsoft Office PowerPoint</Application>
  <PresentationFormat>Presentación en pantalla (4:3)</PresentationFormat>
  <Paragraphs>123</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Flujo</vt:lpstr>
      <vt:lpstr>                                                                         CEIP NARIXA</vt:lpstr>
      <vt:lpstr>Resumen de nuestro Plan Covid</vt:lpstr>
      <vt:lpstr>Antes de salir de casa</vt:lpstr>
      <vt:lpstr>Antes de salir de casa</vt:lpstr>
      <vt:lpstr>Medidas generales</vt:lpstr>
      <vt:lpstr>Medidas específicas para el alumnado</vt:lpstr>
      <vt:lpstr>Medidas específicas para el alumnado</vt:lpstr>
      <vt:lpstr> </vt:lpstr>
      <vt:lpstr>Condiciones de los grupos de convivencia</vt:lpstr>
      <vt:lpstr>Entradas y salidas del centro </vt:lpstr>
      <vt:lpstr>ENTRADAS DEL ALUMNADO</vt:lpstr>
      <vt:lpstr>HORARIOS DE ENTRADAS Y SALIDAS  INFANTIL</vt:lpstr>
      <vt:lpstr>HORARIO ENTRADAS Y SALIDAS PRIMARIA</vt:lpstr>
      <vt:lpstr>ZONAS DE RECREO PRIMARIA</vt:lpstr>
      <vt:lpstr>ZONA DE RECREO DE INFANTIL</vt:lpstr>
      <vt:lpstr>RECREO</vt:lpstr>
      <vt:lpstr>HORARIOS RECREO</vt:lpstr>
      <vt:lpstr>ASEOS</vt:lpstr>
      <vt:lpstr>Material  del alumnado</vt:lpstr>
      <vt:lpstr>HIGIENE</vt:lpstr>
      <vt:lpstr>DESPLAZAMIENTOS DEL ALUMNADO Y DEL PERSONAL DURANTE LA JORNADA LECTIVA</vt:lpstr>
      <vt:lpstr>ALUMNADO SOSPECHOSO</vt:lpstr>
      <vt:lpstr>ANTE CASOS CONFIRMADOS</vt:lpstr>
      <vt:lpstr>AULA MATINAL Y COMEDOR</vt:lpstr>
      <vt:lpstr>PLAN DE LIMPIEZA Y DESINFECCIÓN</vt:lpstr>
      <vt:lpstr>Protocolo Covid Narixa</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CEIP NARIXA</dc:title>
  <dc:creator>JB ...</dc:creator>
  <cp:lastModifiedBy>JB ...</cp:lastModifiedBy>
  <cp:revision>48</cp:revision>
  <dcterms:created xsi:type="dcterms:W3CDTF">2020-08-27T15:47:14Z</dcterms:created>
  <dcterms:modified xsi:type="dcterms:W3CDTF">2021-09-08T15:04:55Z</dcterms:modified>
</cp:coreProperties>
</file>